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06" r:id="rId2"/>
    <p:sldId id="307" r:id="rId3"/>
    <p:sldId id="271" r:id="rId4"/>
    <p:sldId id="282" r:id="rId5"/>
    <p:sldId id="309" r:id="rId6"/>
    <p:sldId id="310" r:id="rId7"/>
    <p:sldId id="281" r:id="rId8"/>
    <p:sldId id="283" r:id="rId9"/>
    <p:sldId id="286" r:id="rId10"/>
    <p:sldId id="279" r:id="rId11"/>
    <p:sldId id="280" r:id="rId12"/>
    <p:sldId id="287" r:id="rId13"/>
    <p:sldId id="308" r:id="rId14"/>
    <p:sldId id="288" r:id="rId1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90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FF33"/>
    <a:srgbClr val="CC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0"/>
    <p:restoredTop sz="94795"/>
  </p:normalViewPr>
  <p:slideViewPr>
    <p:cSldViewPr snapToGrid="0" showGuides="1">
      <p:cViewPr varScale="1">
        <p:scale>
          <a:sx n="120" d="100"/>
          <a:sy n="120" d="100"/>
        </p:scale>
        <p:origin x="1832" y="192"/>
      </p:cViewPr>
      <p:guideLst>
        <p:guide orient="horz" pos="2090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1374" y="-96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C81C8542-749B-F441-AD9C-032DA4199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43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648792CE-8D26-A147-93AB-595902884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82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3AC641-4E28-AB40-AF48-9B036A4BFC70}" type="slidenum">
              <a:rPr lang="en-US" sz="1300"/>
              <a:pPr eaLnBrk="1" hangingPunct="1"/>
              <a:t>1</a:t>
            </a:fld>
            <a:endParaRPr lang="en-US" sz="13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5BC3EA-CA39-614E-B1B5-80C7C9CC52BB}" type="slidenum">
              <a:rPr lang="en-US" sz="1300"/>
              <a:pPr eaLnBrk="1" hangingPunct="1"/>
              <a:t>12</a:t>
            </a:fld>
            <a:endParaRPr lang="en-US" sz="13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5B04A-2B68-5146-9B4D-1BD49EA10C9B}" type="slidenum">
              <a:rPr lang="en-US" sz="1300"/>
              <a:pPr eaLnBrk="1" hangingPunct="1"/>
              <a:t>14</a:t>
            </a:fld>
            <a:endParaRPr lang="en-US" sz="13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4B72C0-80AE-F249-A720-BAEA138C0B1F}" type="slidenum">
              <a:rPr lang="en-US" sz="1300"/>
              <a:pPr eaLnBrk="1" hangingPunct="1"/>
              <a:t>2</a:t>
            </a:fld>
            <a:endParaRPr lang="en-US" sz="13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DB70D7-31C8-DC4B-8052-B6C285D6CCFE}" type="slidenum">
              <a:rPr lang="en-US" sz="1300"/>
              <a:pPr eaLnBrk="1" hangingPunct="1"/>
              <a:t>3</a:t>
            </a:fld>
            <a:endParaRPr lang="en-US" sz="13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76AE9A-FD5C-DB4B-B7C5-1D004E50A389}" type="slidenum">
              <a:rPr lang="en-US" sz="1300"/>
              <a:pPr eaLnBrk="1" hangingPunct="1"/>
              <a:t>4</a:t>
            </a:fld>
            <a:endParaRPr lang="en-US" sz="13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E0D7DF-C522-1E45-9F66-114CC1E5BE10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4428C49-15C7-DB4E-A850-C0584906C27B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16E2C6-2497-C143-A39F-EE41A618E4E4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84C7A-5FBB-D644-85B5-A65F0F3B9519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8F0D43-B3AB-F54A-ABA8-45E2714D68B7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71536FA-7F06-014C-88B5-F1017E1BE2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E3AAB68-67BB-7E4B-BFED-8C87E3889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4522BBC-373E-064B-A6D2-0AE69867F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021A673-1AE7-9046-BBD1-0D1F6FFF7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4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76575615-9DEB-E441-913C-E2A2CBD33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5062760-AF99-6548-865C-CF579557C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2D9D501-C5A1-E44E-8878-2B95C8729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9CC7EDB-8A7B-F24D-9275-8EA262B56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AB81101-7279-6D43-93EF-C670A2840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7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D1E6D69-AD9F-8743-9F2E-7A88D6A1C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78063" y="6400800"/>
            <a:ext cx="45815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29EB060-B397-9F46-A032-70E05BBAD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DEBC423-797A-EC47-9FB9-839DA9A5340D}" type="slidenum">
              <a:rPr lang="en-US" sz="1000"/>
              <a:pPr eaLnBrk="1" hangingPunct="1"/>
              <a:t>1</a:t>
            </a:fld>
            <a:endParaRPr lang="en-US" sz="10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Applications of Atomistic Modeling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4582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Dane Morgan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Last Update: 9/9/21</a:t>
            </a:r>
          </a:p>
        </p:txBody>
      </p:sp>
    </p:spTree>
    <p:extLst>
      <p:ext uri="{BB962C8B-B14F-4D97-AF65-F5344CB8AC3E}">
        <p14:creationId xmlns:p14="http://schemas.microsoft.com/office/powerpoint/2010/main" val="175712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25EB6E60-5FBC-F24B-963C-67FC23071F77}" type="slidenum">
              <a:rPr lang="en-US" sz="1000"/>
              <a:pPr eaLnBrk="1" hangingPunct="1"/>
              <a:t>10</a:t>
            </a:fld>
            <a:endParaRPr lang="en-US" sz="100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Atomistic Modeling Pros and Cons</a:t>
            </a:r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4832918"/>
            <a:ext cx="8229600" cy="17938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Limited by being able to solve/simulate quickly with an accurate Hamiltonian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Constant struggle to be able to model relevant phenomena accurately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Atomic models often combined with higher level models for larger time and length scales (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multiscale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modeling)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37" y="1060811"/>
            <a:ext cx="5094163" cy="36905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0C7CCDA1-0AA7-C94C-AF88-8BFB276EDF97}" type="slidenum">
              <a:rPr lang="en-US" sz="1000"/>
              <a:pPr eaLnBrk="1" hangingPunct="1"/>
              <a:t>11</a:t>
            </a:fld>
            <a:endParaRPr lang="en-US" sz="1000"/>
          </a:p>
        </p:txBody>
      </p:sp>
      <p:sp>
        <p:nvSpPr>
          <p:cNvPr id="64516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446088" y="1762125"/>
            <a:ext cx="8229600" cy="3117850"/>
          </a:xfrm>
        </p:spPr>
        <p:txBody>
          <a:bodyPr/>
          <a:lstStyle/>
          <a:p>
            <a:pPr eaLnBrk="1" hangingPunct="1">
              <a:spcAft>
                <a:spcPct val="50000"/>
              </a:spcAft>
            </a:pPr>
            <a:r>
              <a:rPr lang="en-US" sz="20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Physics: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Hamiltonians, solution/simulation methods</a:t>
            </a:r>
          </a:p>
          <a:p>
            <a:pPr eaLnBrk="1" hangingPunct="1">
              <a:spcAft>
                <a:spcPct val="50000"/>
              </a:spcAft>
            </a:pPr>
            <a:r>
              <a:rPr lang="en-US" sz="20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Computer Science: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Hardware, software algorithms</a:t>
            </a:r>
          </a:p>
          <a:p>
            <a:pPr eaLnBrk="1" hangingPunct="1">
              <a:spcAft>
                <a:spcPct val="50000"/>
              </a:spcAft>
            </a:pPr>
            <a:r>
              <a:rPr lang="en-US" sz="20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Applied Mathematics: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Algorithms</a:t>
            </a:r>
          </a:p>
          <a:p>
            <a:pPr eaLnBrk="1" hangingPunct="1">
              <a:spcAft>
                <a:spcPct val="50000"/>
              </a:spcAft>
            </a:pPr>
            <a:r>
              <a:rPr lang="en-US" sz="20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Materials Science, Chemistry, Biology: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Areas of applications</a:t>
            </a:r>
          </a:p>
          <a:p>
            <a:pPr eaLnBrk="1" hangingPunct="1">
              <a:spcAft>
                <a:spcPct val="50000"/>
              </a:spcAft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 Interdisciplinary!! Can</a:t>
            </a:r>
            <a:r>
              <a:rPr lang="ja-JP" altLang="en-US" sz="20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’</a:t>
            </a:r>
            <a:r>
              <a:rPr lang="en-US" altLang="ja-JP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t know it all so don’t be discouraged!!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Skills/Background (Interdisciplinary)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FA7DEEA0-4452-A942-806B-F965A73593F1}" type="slidenum">
              <a:rPr lang="en-US" sz="1000"/>
              <a:pPr eaLnBrk="1" hangingPunct="1"/>
              <a:t>12</a:t>
            </a:fld>
            <a:endParaRPr lang="en-US" sz="100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0125"/>
            <a:ext cx="8229600" cy="54737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Atomistic modeling allows both understanding and prediction and has many applications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The power of atomistic modeling comes from the control, efficiency, and total access to results.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The limitations on atomistic modeling are the speed (length/time scales) and accuracy with which problems can be solved. 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Atomistic modeling is an interdisciplinary field that both draws on many subjects and is used in many subjects.</a:t>
            </a:r>
          </a:p>
          <a:p>
            <a:pPr eaLnBrk="1" hangingPunct="1"/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0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E5C507EE-8F72-3442-8A41-F6399A3E3E6B}" type="slidenum">
              <a:rPr lang="en-US" sz="1000"/>
              <a:pPr eaLnBrk="1" hangingPunct="1"/>
              <a:t>14</a:t>
            </a:fld>
            <a:endParaRPr lang="en-US" sz="10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Application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Processes in Nano Indentation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469900" y="5726113"/>
            <a:ext cx="83058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/>
          <a:p>
            <a:pPr marL="228600" indent="-228600" eaLnBrk="0" hangingPunct="0">
              <a:lnSpc>
                <a:spcPct val="85000"/>
              </a:lnSpc>
              <a:spcAft>
                <a:spcPct val="30000"/>
              </a:spcAft>
            </a:pPr>
            <a:r>
              <a:rPr lang="en-US" sz="2400" b="1">
                <a:solidFill>
                  <a:srgbClr val="FF0000"/>
                </a:solidFill>
                <a:latin typeface="Times" charset="0"/>
              </a:rPr>
              <a:t>•	 </a:t>
            </a:r>
            <a:r>
              <a:rPr lang="en-US" sz="2400" b="1">
                <a:solidFill>
                  <a:srgbClr val="060AE8"/>
                </a:solidFill>
                <a:latin typeface="Times" charset="0"/>
              </a:rPr>
              <a:t>Periodic load drops  (~ 3Å)  ~ lattice spacing</a:t>
            </a:r>
          </a:p>
          <a:p>
            <a:pPr marL="228600" indent="-228600" eaLnBrk="0" hangingPunct="0">
              <a:lnSpc>
                <a:spcPct val="85000"/>
              </a:lnSpc>
              <a:buClr>
                <a:srgbClr val="FF0000"/>
              </a:buClr>
              <a:buFontTx/>
              <a:buChar char="•"/>
            </a:pPr>
            <a:r>
              <a:rPr lang="en-US" sz="2400" b="1">
                <a:solidFill>
                  <a:srgbClr val="0000FF"/>
                </a:solidFill>
                <a:latin typeface="Times" charset="0"/>
              </a:rPr>
              <a:t> Slipping of atomic layers releases the accumulated stress</a:t>
            </a: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"/>
          <a:stretch>
            <a:fillRect/>
          </a:stretch>
        </p:blipFill>
        <p:spPr bwMode="auto">
          <a:xfrm>
            <a:off x="0" y="1847850"/>
            <a:ext cx="4716463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838200" y="1447800"/>
            <a:ext cx="3208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i="1">
                <a:solidFill>
                  <a:srgbClr val="0000FF"/>
                </a:solidFill>
                <a:latin typeface="Times" charset="0"/>
              </a:rPr>
              <a:t>P-h</a:t>
            </a:r>
            <a:r>
              <a:rPr lang="en-US" b="1">
                <a:solidFill>
                  <a:srgbClr val="0000FF"/>
                </a:solidFill>
                <a:latin typeface="Times" charset="0"/>
              </a:rPr>
              <a:t> response of 3C-SiC</a:t>
            </a:r>
            <a:endParaRPr lang="en-US" b="1" i="1">
              <a:latin typeface="Times" charset="0"/>
            </a:endParaRPr>
          </a:p>
        </p:txBody>
      </p: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6602413" y="5400675"/>
            <a:ext cx="13636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800"/>
              <a:t>(Courtesy of I. Szlufarska)</a:t>
            </a:r>
          </a:p>
        </p:txBody>
      </p:sp>
      <p:pic>
        <p:nvPicPr>
          <p:cNvPr id="3" name="Nano_indent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8227" y="1993424"/>
            <a:ext cx="3409827" cy="3026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CDF34F17-CA03-0F4E-B684-A71C38F91EE3}" type="slidenum">
              <a:rPr lang="en-US" sz="1000"/>
              <a:pPr eaLnBrk="1" hangingPunct="1"/>
              <a:t>2</a:t>
            </a:fld>
            <a:endParaRPr lang="en-US" sz="10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Introduction to Atomistic Hamiltonians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589088"/>
            <a:ext cx="8229600" cy="17101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Some atomistic modeling applications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 and cons of atomistic modeling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Skills needed for atomistic modeling</a:t>
            </a:r>
          </a:p>
        </p:txBody>
      </p:sp>
    </p:spTree>
    <p:extLst>
      <p:ext uri="{BB962C8B-B14F-4D97-AF65-F5344CB8AC3E}">
        <p14:creationId xmlns:p14="http://schemas.microsoft.com/office/powerpoint/2010/main" val="241212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2EB2175-3559-A74D-B784-0EDEAC83278C}" type="slidenum">
              <a:rPr lang="en-US" sz="1000"/>
              <a:pPr eaLnBrk="1" hangingPunct="1"/>
              <a:t>3</a:t>
            </a:fld>
            <a:endParaRPr lang="en-US" sz="1000"/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50180" name="Oval 13"/>
          <p:cNvSpPr>
            <a:spLocks noChangeArrowheads="1"/>
          </p:cNvSpPr>
          <p:nvPr/>
        </p:nvSpPr>
        <p:spPr bwMode="auto">
          <a:xfrm rot="-5400000">
            <a:off x="2135188" y="-865188"/>
            <a:ext cx="4851400" cy="8753475"/>
          </a:xfrm>
          <a:prstGeom prst="ellipse">
            <a:avLst/>
          </a:prstGeom>
          <a:gradFill rotWithShape="1">
            <a:gsLst>
              <a:gs pos="0">
                <a:srgbClr val="CC0000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en-US"/>
          </a:p>
        </p:txBody>
      </p:sp>
      <p:sp>
        <p:nvSpPr>
          <p:cNvPr id="50181" name="Text Box 15"/>
          <p:cNvSpPr txBox="1">
            <a:spLocks noChangeArrowheads="1"/>
          </p:cNvSpPr>
          <p:nvPr/>
        </p:nvSpPr>
        <p:spPr bwMode="auto">
          <a:xfrm>
            <a:off x="544513" y="2946400"/>
            <a:ext cx="35750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How, why, where of phenomenon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How does H diffuse through A?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Why is A harder than B?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Where does A bind to B?</a:t>
            </a:r>
          </a:p>
        </p:txBody>
      </p:sp>
      <p:sp>
        <p:nvSpPr>
          <p:cNvPr id="50182" name="Rectangle 16"/>
          <p:cNvSpPr>
            <a:spLocks noChangeArrowheads="1"/>
          </p:cNvSpPr>
          <p:nvPr/>
        </p:nvSpPr>
        <p:spPr bwMode="auto">
          <a:xfrm>
            <a:off x="1373188" y="2171700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FF00"/>
                </a:solidFill>
              </a:rPr>
              <a:t>Understanding</a:t>
            </a:r>
          </a:p>
        </p:txBody>
      </p:sp>
      <p:sp>
        <p:nvSpPr>
          <p:cNvPr id="50183" name="Rectangle 17"/>
          <p:cNvSpPr>
            <a:spLocks noChangeArrowheads="1"/>
          </p:cNvSpPr>
          <p:nvPr/>
        </p:nvSpPr>
        <p:spPr bwMode="auto">
          <a:xfrm>
            <a:off x="5294313" y="2171700"/>
            <a:ext cx="245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FF00"/>
                </a:solidFill>
              </a:rPr>
              <a:t>Prediction</a:t>
            </a:r>
          </a:p>
        </p:txBody>
      </p:sp>
      <p:sp>
        <p:nvSpPr>
          <p:cNvPr id="50184" name="Text Box 18"/>
          <p:cNvSpPr txBox="1">
            <a:spLocks noChangeArrowheads="1"/>
          </p:cNvSpPr>
          <p:nvPr/>
        </p:nvSpPr>
        <p:spPr bwMode="auto">
          <a:xfrm>
            <a:off x="4918075" y="2943225"/>
            <a:ext cx="3794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Parameter values, new phenomena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What is the diffusivity of H in A?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How hard is A?</a:t>
            </a:r>
          </a:p>
          <a:p>
            <a:pPr eaLnBrk="1" hangingPunct="1">
              <a:buFontTx/>
              <a:buChar char="•"/>
            </a:pPr>
            <a:r>
              <a:rPr lang="en-US" sz="1800">
                <a:solidFill>
                  <a:srgbClr val="FFFF00"/>
                </a:solidFill>
              </a:rPr>
              <a:t> Will A bind to B and how strongly?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C791B498-D5E7-C04E-9308-DFB5E7508576}" type="slidenum">
              <a:rPr lang="en-US" sz="1000"/>
              <a:pPr eaLnBrk="1" hangingPunct="1"/>
              <a:t>4</a:t>
            </a:fld>
            <a:endParaRPr lang="en-US" sz="10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3399FF"/>
          </a:solidFill>
        </p:spPr>
        <p:txBody>
          <a:bodyPr/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  <a:br>
              <a:rPr lang="en-US" sz="28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Basic Materials Properties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3200" b="1">
              <a:solidFill>
                <a:srgbClr val="CC0000"/>
              </a:solidFill>
            </a:endParaRP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420813"/>
            <a:ext cx="264636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30" name="Object 2"/>
          <p:cNvGraphicFramePr>
            <a:graphicFrameLocks noChangeAspect="1"/>
          </p:cNvGraphicFramePr>
          <p:nvPr/>
        </p:nvGraphicFramePr>
        <p:xfrm>
          <a:off x="4586288" y="1295400"/>
          <a:ext cx="4114800" cy="267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10200" imgH="3619500" progId="Excel.Sheet.8">
                  <p:embed/>
                </p:oleObj>
              </mc:Choice>
              <mc:Fallback>
                <p:oleObj name="Worksheet" r:id="rId4" imgW="5410200" imgH="36195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1295400"/>
                        <a:ext cx="4114800" cy="267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3"/>
          <p:cNvGraphicFramePr>
            <a:graphicFrameLocks noChangeAspect="1"/>
          </p:cNvGraphicFramePr>
          <p:nvPr/>
        </p:nvGraphicFramePr>
        <p:xfrm>
          <a:off x="1055688" y="3759200"/>
          <a:ext cx="4572000" cy="293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197600" imgH="3975100" progId="Excel.Sheet.8">
                  <p:embed/>
                </p:oleObj>
              </mc:Choice>
              <mc:Fallback>
                <p:oleObj name="Worksheet" r:id="rId6" imgW="6197600" imgH="39751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759200"/>
                        <a:ext cx="4572000" cy="293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5172075" y="974725"/>
            <a:ext cx="3221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Band structure of LiMnO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744538" y="1058863"/>
            <a:ext cx="29765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Charge Density in LiCoO</a:t>
            </a:r>
            <a:r>
              <a:rPr lang="en-US" sz="1800" baseline="-25000"/>
              <a:t>2</a:t>
            </a:r>
            <a:endParaRPr lang="en-US" sz="1800"/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5686425" y="4733925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/>
              <a:t>Energy versus lattice parameter for fcc Al</a:t>
            </a:r>
            <a:endParaRPr 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1E54-405C-97D2-EA8B-C94EC0B9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Spectroscopy and Transport </a:t>
            </a:r>
          </a:p>
        </p:txBody>
      </p:sp>
      <p:pic>
        <p:nvPicPr>
          <p:cNvPr id="6" name="Content Placeholder 5" descr="A graph of energy and energy&#10;&#10;Description automatically generated">
            <a:extLst>
              <a:ext uri="{FF2B5EF4-FFF2-40B4-BE49-F238E27FC236}">
                <a16:creationId xmlns:a16="http://schemas.microsoft.com/office/drawing/2014/main" id="{1F644EFD-8CE0-2C5F-8FF2-4E7BBA711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00" y="1536405"/>
            <a:ext cx="3782525" cy="27893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CB17B-DC57-D815-4EBE-11AA5BC7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576C9-DD54-9DF7-7C5E-C09E311BD76E}"/>
              </a:ext>
            </a:extLst>
          </p:cNvPr>
          <p:cNvSpPr txBox="1"/>
          <p:nvPr/>
        </p:nvSpPr>
        <p:spPr>
          <a:xfrm>
            <a:off x="1162247" y="1171811"/>
            <a:ext cx="321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NV center in diamond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405D9-9524-EB75-6074-82113F1D24EA}"/>
              </a:ext>
            </a:extLst>
          </p:cNvPr>
          <p:cNvSpPr txBox="1"/>
          <p:nvPr/>
        </p:nvSpPr>
        <p:spPr>
          <a:xfrm>
            <a:off x="448028" y="4356530"/>
            <a:ext cx="3917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Alkauskas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J. Phys. 16, 073026 (2014)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921142-62CC-EB7C-FF85-4D2E3C61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135" y="1667128"/>
            <a:ext cx="3344060" cy="2667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6A88EC-0D8B-C818-F9BC-0F355E4BE2FC}"/>
              </a:ext>
            </a:extLst>
          </p:cNvPr>
          <p:cNvSpPr txBox="1"/>
          <p:nvPr/>
        </p:nvSpPr>
        <p:spPr>
          <a:xfrm>
            <a:off x="4947683" y="1216850"/>
            <a:ext cx="321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electron and spin lifetime of Si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A22C9-22AB-8C5A-9141-DADCA8F1FF16}"/>
              </a:ext>
            </a:extLst>
          </p:cNvPr>
          <p:cNvSpPr txBox="1"/>
          <p:nvPr/>
        </p:nvSpPr>
        <p:spPr>
          <a:xfrm>
            <a:off x="6761080" y="4218030"/>
            <a:ext cx="299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Xu, Nat. </a:t>
            </a:r>
            <a:r>
              <a:rPr lang="en-US" sz="1200" dirty="0" err="1"/>
              <a:t>Commun</a:t>
            </a:r>
            <a:r>
              <a:rPr lang="en-US" sz="1200" dirty="0"/>
              <a:t>. 2019.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8096BC-885C-6B30-F708-ED156A89CC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456" y="3042728"/>
            <a:ext cx="1337249" cy="519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8218A4-E89D-749B-E4F7-2C16AE8965C8}"/>
              </a:ext>
            </a:extLst>
          </p:cNvPr>
          <p:cNvSpPr txBox="1"/>
          <p:nvPr/>
        </p:nvSpPr>
        <p:spPr>
          <a:xfrm>
            <a:off x="5061098" y="1754372"/>
            <a:ext cx="1073888" cy="3721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E4D126-6DF4-E420-5D36-6AA3304EF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37" y="4584676"/>
            <a:ext cx="2754868" cy="2250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FA769F-1F8E-0D2B-D00B-EDDB0F29B95B}"/>
              </a:ext>
            </a:extLst>
          </p:cNvPr>
          <p:cNvSpPr txBox="1"/>
          <p:nvPr/>
        </p:nvSpPr>
        <p:spPr>
          <a:xfrm>
            <a:off x="1998295" y="5190872"/>
            <a:ext cx="2838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Spin transport in graphene under B field</a:t>
            </a:r>
          </a:p>
        </p:txBody>
      </p:sp>
    </p:spTree>
    <p:extLst>
      <p:ext uri="{BB962C8B-B14F-4D97-AF65-F5344CB8AC3E}">
        <p14:creationId xmlns:p14="http://schemas.microsoft.com/office/powerpoint/2010/main" val="118239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39D8-0C86-1649-C640-84B98AF6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Thermodynamics and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E764A-D29F-9978-DB8E-E3D7F6CF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BBF1151A-9D5E-68FB-5565-D22047AC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66358"/>
            <a:ext cx="39370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8E0DA-7C92-DF3F-816A-6BEFE01DC72F}"/>
              </a:ext>
            </a:extLst>
          </p:cNvPr>
          <p:cNvSpPr txBox="1"/>
          <p:nvPr/>
        </p:nvSpPr>
        <p:spPr>
          <a:xfrm>
            <a:off x="999460" y="4625163"/>
            <a:ext cx="3423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Christoph </a:t>
            </a:r>
            <a:r>
              <a:rPr lang="en-US" sz="1400" dirty="0" err="1"/>
              <a:t>Freysoldt</a:t>
            </a:r>
            <a:r>
              <a:rPr lang="en-US" sz="1400" dirty="0"/>
              <a:t> et al, </a:t>
            </a:r>
          </a:p>
          <a:p>
            <a:r>
              <a:rPr lang="en-US" sz="1400" dirty="0"/>
              <a:t>Defect formation energy </a:t>
            </a:r>
          </a:p>
          <a:p>
            <a:r>
              <a:rPr lang="en-US" sz="1400" dirty="0"/>
              <a:t>Rev. Mod. Phys., Vol. 86, No. 1, 2014.</a:t>
            </a:r>
          </a:p>
        </p:txBody>
      </p:sp>
      <p:pic>
        <p:nvPicPr>
          <p:cNvPr id="8" name="Picture 7" descr="both_multi">
            <a:extLst>
              <a:ext uri="{FF2B5EF4-FFF2-40B4-BE49-F238E27FC236}">
                <a16:creationId xmlns:a16="http://schemas.microsoft.com/office/drawing/2014/main" id="{54C516DD-EE73-03AA-82C1-F9AAD0E3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44" t="7569"/>
          <a:stretch>
            <a:fillRect/>
          </a:stretch>
        </p:blipFill>
        <p:spPr>
          <a:xfrm>
            <a:off x="4758960" y="1096999"/>
            <a:ext cx="3588479" cy="3453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BBC15-9E1E-3300-168D-E93290FF11E8}"/>
              </a:ext>
            </a:extLst>
          </p:cNvPr>
          <p:cNvSpPr txBox="1"/>
          <p:nvPr/>
        </p:nvSpPr>
        <p:spPr>
          <a:xfrm>
            <a:off x="4805034" y="4737012"/>
            <a:ext cx="3955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T. J. Smart et al,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NPJ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Mater.  7, 59, (2021).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6B08547D-1430-BF4F-AB9D-352DACD9CE0E}" type="slidenum">
              <a:rPr lang="en-US" sz="1000"/>
              <a:pPr eaLnBrk="1" hangingPunct="1"/>
              <a:t>7</a:t>
            </a:fld>
            <a:endParaRPr lang="en-US" sz="100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Applications: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Elastic Properties of Earth Mantle Materials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9813" y="1411288"/>
            <a:ext cx="370205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Extreme conditions</a:t>
            </a: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: T=2000-4000K, P=25-130GPa, &gt;600km below earth</a:t>
            </a:r>
            <a:r>
              <a:rPr lang="ja-JP" altLang="en-US" sz="20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000">
                <a:latin typeface="Arial" charset="0"/>
                <a:ea typeface="ＭＳ Ｐゴシック" charset="0"/>
                <a:cs typeface="ＭＳ Ｐゴシック" charset="0"/>
              </a:rPr>
              <a:t>s surface </a:t>
            </a:r>
            <a:r>
              <a:rPr lang="en-US" altLang="ja-JP" sz="20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 very challenging experiments</a:t>
            </a:r>
            <a:r>
              <a:rPr lang="en-US" altLang="ja-JP" sz="200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Density and acoustic wave speeds in earth mantle material 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calculated from quantum methods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Compared to acoustic measurements (PREM) 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Allows </a:t>
            </a:r>
            <a:r>
              <a:rPr lang="en-US" sz="2000" b="1">
                <a:latin typeface="Arial" charset="0"/>
                <a:ea typeface="ＭＳ Ｐゴシック" charset="0"/>
                <a:cs typeface="ＭＳ Ｐゴシック" charset="0"/>
              </a:rPr>
              <a:t>prediction of temperatures and new acoustic regions</a:t>
            </a:r>
          </a:p>
        </p:txBody>
      </p:sp>
      <p:pic>
        <p:nvPicPr>
          <p:cNvPr id="542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065213"/>
            <a:ext cx="3398837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Text Box 7"/>
          <p:cNvSpPr txBox="1">
            <a:spLocks noChangeArrowheads="1"/>
          </p:cNvSpPr>
          <p:nvPr/>
        </p:nvSpPr>
        <p:spPr bwMode="auto">
          <a:xfrm>
            <a:off x="2632075" y="6289675"/>
            <a:ext cx="19288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Wentzcovitch, </a:t>
            </a:r>
            <a:r>
              <a:rPr lang="en-US" sz="800" i="1"/>
              <a:t>et al., </a:t>
            </a:r>
            <a:r>
              <a:rPr lang="en-US" sz="800"/>
              <a:t>Phys Rev Lett </a:t>
            </a:r>
            <a:r>
              <a:rPr lang="ja-JP" altLang="en-US" sz="800"/>
              <a:t>‘</a:t>
            </a:r>
            <a:r>
              <a:rPr lang="en-US" altLang="ja-JP" sz="800"/>
              <a:t>04</a:t>
            </a:r>
            <a:endParaRPr lang="en-US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68FBD4F7-70C6-654B-86E5-2C087F427C57}" type="slidenum">
              <a:rPr lang="en-US" sz="1000"/>
              <a:pPr eaLnBrk="1" hangingPunct="1"/>
              <a:t>8</a:t>
            </a:fld>
            <a:endParaRPr lang="en-US" sz="100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Precipitate Morphology</a:t>
            </a:r>
          </a:p>
        </p:txBody>
      </p:sp>
      <p:pic>
        <p:nvPicPr>
          <p:cNvPr id="56324" name="Picture 4" descr="alzn_pr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987425"/>
            <a:ext cx="63976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5700713" y="5565775"/>
            <a:ext cx="9413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>
                <a:latin typeface="Times New Roman" charset="0"/>
              </a:rPr>
              <a:t>(Muller, </a:t>
            </a:r>
            <a:r>
              <a:rPr lang="en-US" sz="800" i="1">
                <a:latin typeface="Times New Roman" charset="0"/>
              </a:rPr>
              <a:t>et al. </a:t>
            </a:r>
            <a:r>
              <a:rPr lang="ja-JP" altLang="en-US" sz="800">
                <a:latin typeface="Times New Roman" charset="0"/>
              </a:rPr>
              <a:t>‘</a:t>
            </a:r>
            <a:r>
              <a:rPr lang="en-US" altLang="ja-JP" sz="800">
                <a:latin typeface="Times New Roman" charset="0"/>
              </a:rPr>
              <a:t>01)</a:t>
            </a:r>
            <a:endParaRPr lang="en-US" sz="800">
              <a:latin typeface="Times New Roman" charset="0"/>
            </a:endParaRPr>
          </a:p>
        </p:txBody>
      </p:sp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428625" y="5889625"/>
            <a:ext cx="8262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Quantum mechanical and thermodynamic modeling give detailed predictions for Zn precipitate morphology vs. temperature, precipitate size for AlZn alloys.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21E95ADD-6178-8F4B-961C-5952E3BEBE89}" type="slidenum">
              <a:rPr lang="en-US" sz="1000"/>
              <a:pPr eaLnBrk="1" hangingPunct="1"/>
              <a:t>9</a:t>
            </a:fld>
            <a:endParaRPr lang="en-US" sz="1000"/>
          </a:p>
        </p:txBody>
      </p:sp>
      <p:graphicFrame>
        <p:nvGraphicFramePr>
          <p:cNvPr id="60420" name="Object 2"/>
          <p:cNvGraphicFramePr>
            <a:graphicFrameLocks noChangeAspect="1"/>
          </p:cNvGraphicFramePr>
          <p:nvPr/>
        </p:nvGraphicFramePr>
        <p:xfrm>
          <a:off x="1752600" y="2362200"/>
          <a:ext cx="5487988" cy="14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86400" imgH="152400" progId="Word.Document.8">
                  <p:embed/>
                </p:oleObj>
              </mc:Choice>
              <mc:Fallback>
                <p:oleObj name="Document" r:id="rId3" imgW="5486400" imgH="1524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5487988" cy="14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21" name="Group 8"/>
          <p:cNvGrpSpPr>
            <a:grpSpLocks/>
          </p:cNvGrpSpPr>
          <p:nvPr/>
        </p:nvGrpSpPr>
        <p:grpSpPr bwMode="auto">
          <a:xfrm>
            <a:off x="4708525" y="5165725"/>
            <a:ext cx="2698750" cy="1120775"/>
            <a:chOff x="3363" y="1268"/>
            <a:chExt cx="1700" cy="706"/>
          </a:xfrm>
        </p:grpSpPr>
        <p:sp>
          <p:nvSpPr>
            <p:cNvPr id="60423" name="Text Box 9"/>
            <p:cNvSpPr txBox="1">
              <a:spLocks noChangeArrowheads="1"/>
            </p:cNvSpPr>
            <p:nvPr/>
          </p:nvSpPr>
          <p:spPr bwMode="auto">
            <a:xfrm>
              <a:off x="4373" y="166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>
                <a:latin typeface="Times New Roman" charset="0"/>
              </a:endParaRPr>
            </a:p>
          </p:txBody>
        </p:sp>
        <p:grpSp>
          <p:nvGrpSpPr>
            <p:cNvPr id="60424" name="Group 10"/>
            <p:cNvGrpSpPr>
              <a:grpSpLocks/>
            </p:cNvGrpSpPr>
            <p:nvPr/>
          </p:nvGrpSpPr>
          <p:grpSpPr bwMode="auto">
            <a:xfrm>
              <a:off x="3363" y="1551"/>
              <a:ext cx="1474" cy="423"/>
              <a:chOff x="3690" y="1597"/>
              <a:chExt cx="1474" cy="423"/>
            </a:xfrm>
          </p:grpSpPr>
          <p:sp>
            <p:nvSpPr>
              <p:cNvPr id="60429" name="Rectangle 11"/>
              <p:cNvSpPr>
                <a:spLocks noChangeArrowheads="1"/>
              </p:cNvSpPr>
              <p:nvPr/>
            </p:nvSpPr>
            <p:spPr bwMode="auto">
              <a:xfrm>
                <a:off x="3690" y="1597"/>
                <a:ext cx="1474" cy="40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30" name="Rectangle 12"/>
              <p:cNvSpPr>
                <a:spLocks noChangeArrowheads="1"/>
              </p:cNvSpPr>
              <p:nvPr/>
            </p:nvSpPr>
            <p:spPr bwMode="auto">
              <a:xfrm>
                <a:off x="3733" y="1732"/>
                <a:ext cx="13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400">
                    <a:latin typeface="Times New Roman" charset="0"/>
                  </a:rPr>
                  <a:t>Easy to measure</a:t>
                </a:r>
              </a:p>
            </p:txBody>
          </p:sp>
        </p:grpSp>
        <p:grpSp>
          <p:nvGrpSpPr>
            <p:cNvPr id="60425" name="Group 13"/>
            <p:cNvGrpSpPr>
              <a:grpSpLocks/>
            </p:cNvGrpSpPr>
            <p:nvPr/>
          </p:nvGrpSpPr>
          <p:grpSpPr bwMode="auto">
            <a:xfrm>
              <a:off x="3589" y="1268"/>
              <a:ext cx="1474" cy="433"/>
              <a:chOff x="3589" y="1268"/>
              <a:chExt cx="1474" cy="433"/>
            </a:xfrm>
          </p:grpSpPr>
          <p:sp>
            <p:nvSpPr>
              <p:cNvPr id="60427" name="Rectangle 14"/>
              <p:cNvSpPr>
                <a:spLocks noChangeArrowheads="1"/>
              </p:cNvSpPr>
              <p:nvPr/>
            </p:nvSpPr>
            <p:spPr bwMode="auto">
              <a:xfrm>
                <a:off x="3589" y="1301"/>
                <a:ext cx="1474" cy="400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28" name="Rectangle 15"/>
              <p:cNvSpPr>
                <a:spLocks noChangeArrowheads="1"/>
              </p:cNvSpPr>
              <p:nvPr/>
            </p:nvSpPr>
            <p:spPr bwMode="auto">
              <a:xfrm>
                <a:off x="3642" y="1268"/>
                <a:ext cx="137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400">
                    <a:latin typeface="Times New Roman" charset="0"/>
                  </a:rPr>
                  <a:t>Easy to model</a:t>
                </a:r>
              </a:p>
            </p:txBody>
          </p:sp>
        </p:grpSp>
        <p:sp>
          <p:nvSpPr>
            <p:cNvPr id="60426" name="Rectangle 16" descr="Outlined diamond"/>
            <p:cNvSpPr>
              <a:spLocks noChangeArrowheads="1"/>
            </p:cNvSpPr>
            <p:nvPr/>
          </p:nvSpPr>
          <p:spPr bwMode="auto">
            <a:xfrm>
              <a:off x="3589" y="1561"/>
              <a:ext cx="1242" cy="144"/>
            </a:xfrm>
            <a:prstGeom prst="rect">
              <a:avLst/>
            </a:prstGeom>
            <a:pattFill prst="openDmnd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2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200" y="1095375"/>
            <a:ext cx="8229600" cy="4994275"/>
          </a:xfrm>
        </p:spPr>
        <p:txBody>
          <a:bodyPr/>
          <a:lstStyle/>
          <a:p>
            <a:pPr eaLnBrk="1" hangingPunct="1"/>
            <a:r>
              <a:rPr lang="en-US" sz="2000" b="1" dirty="0">
                <a:latin typeface="Arial" charset="0"/>
                <a:ea typeface="ＭＳ Ｐゴシック" charset="0"/>
                <a:cs typeface="ＭＳ Ｐゴシック" charset="0"/>
              </a:rPr>
              <a:t>Complete control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	Perfect materials characterization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	Sensitivity testing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	Extreme conditions possible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  Access to every aspect of the output</a:t>
            </a:r>
          </a:p>
          <a:p>
            <a:pPr eaLnBrk="1" hangingPunct="1"/>
            <a:r>
              <a:rPr lang="en-US" sz="2000" b="1" dirty="0">
                <a:latin typeface="Arial" charset="0"/>
                <a:ea typeface="ＭＳ Ｐゴシック" charset="0"/>
                <a:cs typeface="ＭＳ Ｐゴシック" charset="0"/>
              </a:rPr>
              <a:t>Efficient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	Inexpensive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	Fast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  Can explore many possibilities</a:t>
            </a:r>
          </a:p>
          <a:p>
            <a:pPr eaLnBrk="1" hangingPunct="1"/>
            <a:r>
              <a:rPr lang="en-US" sz="2000" b="1" dirty="0">
                <a:latin typeface="Arial" charset="0"/>
                <a:ea typeface="ＭＳ Ｐゴシック" charset="0"/>
                <a:cs typeface="ＭＳ Ｐゴシック" charset="0"/>
              </a:rPr>
              <a:t>Supplements/Compliments Experiment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  Aid in experimental interpretation and analysis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  Complimentary domains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Modeling Pros and Cons</a:t>
            </a:r>
            <a:br>
              <a:rPr lang="en-US" dirty="0"/>
            </a:br>
            <a:r>
              <a:rPr lang="en-US" dirty="0"/>
              <a:t>Pros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606</Words>
  <Application>Microsoft Macintosh PowerPoint</Application>
  <PresentationFormat>On-screen Show (4:3)</PresentationFormat>
  <Paragraphs>117</Paragraphs>
  <Slides>14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</vt:lpstr>
      <vt:lpstr>Arial</vt:lpstr>
      <vt:lpstr>Times New Roman</vt:lpstr>
      <vt:lpstr>Default Design</vt:lpstr>
      <vt:lpstr>Worksheet</vt:lpstr>
      <vt:lpstr>Document</vt:lpstr>
      <vt:lpstr>Applications of Atomistic Modeling</vt:lpstr>
      <vt:lpstr>Introduction to Atomistic Hamiltonians</vt:lpstr>
      <vt:lpstr>Applications</vt:lpstr>
      <vt:lpstr>Applications Basic Materials Properties</vt:lpstr>
      <vt:lpstr>Applications – Spectroscopy and Transport </vt:lpstr>
      <vt:lpstr>Applications – Thermodynamics and Kinetics</vt:lpstr>
      <vt:lpstr>Applications:  Elastic Properties of Earth Mantle Materials</vt:lpstr>
      <vt:lpstr>Applications Precipitate Morphology</vt:lpstr>
      <vt:lpstr>Atomistic Modeling Pros and Cons Pros</vt:lpstr>
      <vt:lpstr>Atomistic Modeling Pros and Cons Cons</vt:lpstr>
      <vt:lpstr>Useful Skills/Background (Interdisciplinary)</vt:lpstr>
      <vt:lpstr>Summary</vt:lpstr>
      <vt:lpstr>END</vt:lpstr>
      <vt:lpstr>Application Processes in Nano Indentation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ddmorgan</dc:creator>
  <cp:lastModifiedBy>yuan ping</cp:lastModifiedBy>
  <cp:revision>300</cp:revision>
  <dcterms:created xsi:type="dcterms:W3CDTF">2004-09-26T19:54:28Z</dcterms:created>
  <dcterms:modified xsi:type="dcterms:W3CDTF">2024-09-12T16:24:16Z</dcterms:modified>
</cp:coreProperties>
</file>